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3" r:id="rId10"/>
    <p:sldId id="274" r:id="rId11"/>
    <p:sldId id="276" r:id="rId12"/>
    <p:sldId id="277" r:id="rId13"/>
    <p:sldId id="281" r:id="rId14"/>
  </p:sldIdLst>
  <p:sldSz cx="9144000" cy="6858000" type="screen4x3"/>
  <p:notesSz cx="6797675" cy="99822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54" autoAdjust="0"/>
    <p:restoredTop sz="99156" autoAdjust="0"/>
  </p:normalViewPr>
  <p:slideViewPr>
    <p:cSldViewPr showGuides="1">
      <p:cViewPr>
        <p:scale>
          <a:sx n="80" d="100"/>
          <a:sy n="80" d="100"/>
        </p:scale>
        <p:origin x="-1176" y="-64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465A7-E860-42C6-B42C-6545A9349845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0C03-9C18-4A76-AA76-C3570A6325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086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E12A4-C91C-4D55-AD7E-789488C572BA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84AD-CCE2-4534-9BAB-A20AB5D8AF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59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40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62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69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6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1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2449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49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84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65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508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9890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524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G%205:Users:strasser:Desktop:0803_Archiv:KbO&#214;_ppt_Master_08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 5:Users:strasser:Desktop:0803_Archiv:KbOÖ_ppt_Master_08.jpg"/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0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689" y="1772816"/>
            <a:ext cx="8748464" cy="1143000"/>
          </a:xfrm>
        </p:spPr>
        <p:txBody>
          <a:bodyPr anchor="ctr"/>
          <a:lstStyle/>
          <a:p>
            <a:r>
              <a:rPr lang="de-DE" b="1" dirty="0" smtClean="0">
                <a:solidFill>
                  <a:srgbClr val="0070C0"/>
                </a:solidFill>
                <a:latin typeface="Calibri" pitchFamily="34" charset="0"/>
              </a:rPr>
              <a:t>Klima-Bündnis Betriebe</a:t>
            </a:r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29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48680"/>
            <a:ext cx="8229600" cy="7200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Beschaffung</a:t>
            </a:r>
            <a:endParaRPr lang="de-AT" sz="3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67867" y="1232693"/>
            <a:ext cx="6840438" cy="46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lvl="1" indent="-273050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Kurze </a:t>
            </a:r>
            <a:r>
              <a:rPr lang="de-DE" sz="2800" dirty="0">
                <a:latin typeface="Calibri" pitchFamily="34" charset="0"/>
              </a:rPr>
              <a:t>Transportwege, Langlebigkeit</a:t>
            </a:r>
          </a:p>
          <a:p>
            <a:pPr marL="273050" lvl="1" indent="-273050">
              <a:lnSpc>
                <a:spcPct val="120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Bevorzugter </a:t>
            </a:r>
            <a:r>
              <a:rPr lang="de-DE" sz="2800" dirty="0">
                <a:latin typeface="Calibri" pitchFamily="34" charset="0"/>
              </a:rPr>
              <a:t>Einkauf von Produkten mit </a:t>
            </a:r>
            <a:r>
              <a:rPr lang="de-DE" sz="2800" dirty="0" smtClean="0">
                <a:latin typeface="Calibri" pitchFamily="34" charset="0"/>
              </a:rPr>
              <a:t>einem Umwelt-Zertifikat (FSC z.B.)</a:t>
            </a:r>
            <a:endParaRPr lang="de-DE" sz="2800" dirty="0">
              <a:latin typeface="Calibri" pitchFamily="34" charset="0"/>
            </a:endParaRPr>
          </a:p>
          <a:p>
            <a:pPr marL="273050" lvl="1" indent="-27305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>
                <a:latin typeface="Calibri" pitchFamily="34" charset="0"/>
              </a:rPr>
              <a:t>Verpflegung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Fair gehandelte Produkte (Kaffee, Tee etc.)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Produkte aus biologischem Anbau und </a:t>
            </a:r>
            <a:r>
              <a:rPr lang="de-DE" sz="2400" dirty="0" smtClean="0">
                <a:latin typeface="Calibri" pitchFamily="34" charset="0"/>
              </a:rPr>
              <a:t/>
            </a:r>
            <a:br>
              <a:rPr lang="de-DE" sz="2400" dirty="0" smtClean="0">
                <a:latin typeface="Calibri" pitchFamily="34" charset="0"/>
              </a:rPr>
            </a:br>
            <a:r>
              <a:rPr lang="de-DE" sz="2400" dirty="0" smtClean="0">
                <a:latin typeface="Calibri" pitchFamily="34" charset="0"/>
              </a:rPr>
              <a:t>aus </a:t>
            </a:r>
            <a:r>
              <a:rPr lang="de-DE" sz="2400" dirty="0">
                <a:latin typeface="Calibri" pitchFamily="34" charset="0"/>
              </a:rPr>
              <a:t>der Region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 smtClean="0">
                <a:latin typeface="Calibri" pitchFamily="34" charset="0"/>
              </a:rPr>
              <a:t>Mehrwegverpackungen, ….</a:t>
            </a:r>
            <a:endParaRPr lang="de-DE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37248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464" y="980728"/>
            <a:ext cx="1680000" cy="12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59" y="2420888"/>
            <a:ext cx="216393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2973" y="908720"/>
            <a:ext cx="8610600" cy="591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DE" sz="3200" b="1" dirty="0" smtClean="0">
                <a:solidFill>
                  <a:srgbClr val="0070C0"/>
                </a:solidFill>
                <a:latin typeface="Calibri" pitchFamily="34" charset="0"/>
              </a:rPr>
              <a:t>Klima-Bündnis Betriebe 2013</a:t>
            </a:r>
            <a:endParaRPr lang="de-AT" sz="32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25463" y="2152650"/>
            <a:ext cx="80073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SzPct val="110000"/>
            </a:pPr>
            <a:r>
              <a:rPr lang="de-DE" sz="3000" b="1" dirty="0" smtClean="0">
                <a:latin typeface="Calibri" pitchFamily="34" charset="0"/>
              </a:rPr>
              <a:t>7 Betriebe sind angemeldet: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rgbClr val="0070C0"/>
              </a:buClr>
              <a:buSzPct val="110000"/>
            </a:pPr>
            <a:r>
              <a:rPr lang="de-DE" sz="2800" dirty="0" smtClean="0">
                <a:latin typeface="Calibri" pitchFamily="34" charset="0"/>
              </a:rPr>
              <a:t>Druckerei, Autowerkstatt, Steinmetzbetrieb, Autoverleih, Lebensmittelverarbeitung, Heizungsbau</a:t>
            </a:r>
            <a:endParaRPr lang="de-DE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95536" y="1728098"/>
            <a:ext cx="874846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de-DE" sz="3200" b="1" dirty="0" smtClean="0">
                <a:solidFill>
                  <a:srgbClr val="0070C0"/>
                </a:solidFill>
                <a:latin typeface="Calibri" pitchFamily="34" charset="0"/>
              </a:rPr>
              <a:t>Mehr dazu auf der nächsten </a:t>
            </a:r>
            <a:r>
              <a:rPr lang="de-DE" sz="3200" b="1" dirty="0" err="1" smtClean="0">
                <a:solidFill>
                  <a:srgbClr val="0070C0"/>
                </a:solidFill>
                <a:latin typeface="Calibri" pitchFamily="34" charset="0"/>
              </a:rPr>
              <a:t>Plénière</a:t>
            </a:r>
            <a:r>
              <a:rPr lang="de-DE" sz="3200" b="1" dirty="0" smtClean="0">
                <a:solidFill>
                  <a:srgbClr val="0070C0"/>
                </a:solidFill>
                <a:latin typeface="Calibri" pitchFamily="34" charset="0"/>
              </a:rPr>
              <a:t> im Herbst ….</a:t>
            </a:r>
          </a:p>
          <a:p>
            <a:pPr algn="ctr"/>
            <a:endParaRPr lang="de-DE" sz="4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DE" sz="4400" b="1" dirty="0" smtClean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r>
              <a:rPr lang="de-DE" sz="3600" b="1" i="1" dirty="0" smtClean="0">
                <a:solidFill>
                  <a:srgbClr val="0070C0"/>
                </a:solidFill>
                <a:latin typeface="Calibri" pitchFamily="34" charset="0"/>
              </a:rPr>
              <a:t>Danke für Ihre Aufmerksamkeit!</a:t>
            </a:r>
            <a:endParaRPr lang="de-DE" sz="3600" b="1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10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 lang="de-DE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4968552"/>
          </a:xfrm>
        </p:spPr>
        <p:txBody>
          <a:bodyPr/>
          <a:lstStyle/>
          <a:p>
            <a:pPr marL="0" indent="0">
              <a:buNone/>
            </a:pPr>
            <a:endParaRPr lang="fr-CH" dirty="0">
              <a:latin typeface="Calibri" pitchFamily="34" charset="0"/>
            </a:endParaRPr>
          </a:p>
        </p:txBody>
      </p:sp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422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2" cy="324036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50000"/>
              </a:spcBef>
              <a:buSzPct val="110000"/>
              <a:buNone/>
            </a:pPr>
            <a:r>
              <a:rPr lang="de-DE" sz="3000" b="1" dirty="0">
                <a:solidFill>
                  <a:srgbClr val="0070C0"/>
                </a:solidFill>
                <a:latin typeface="Calibri" pitchFamily="34" charset="0"/>
              </a:rPr>
              <a:t>Warum jetzt ein Projekt für Betriebe?</a:t>
            </a:r>
          </a:p>
          <a:p>
            <a:pPr>
              <a:lnSpc>
                <a:spcPct val="150000"/>
              </a:lnSpc>
              <a:spcBef>
                <a:spcPct val="50000"/>
              </a:spcBef>
              <a:buSzPct val="110000"/>
            </a:pPr>
            <a:r>
              <a:rPr lang="de-DE" sz="2800" dirty="0" smtClean="0">
                <a:latin typeface="Calibri" pitchFamily="34" charset="0"/>
              </a:rPr>
              <a:t>Kommunale </a:t>
            </a:r>
            <a:r>
              <a:rPr lang="de-DE" sz="2800" dirty="0">
                <a:latin typeface="Calibri" pitchFamily="34" charset="0"/>
              </a:rPr>
              <a:t>CO2-Bilanzen: über 35% durch Wirtschaft</a:t>
            </a:r>
          </a:p>
          <a:p>
            <a:pPr>
              <a:spcBef>
                <a:spcPct val="50000"/>
              </a:spcBef>
              <a:buSzPct val="110000"/>
            </a:pPr>
            <a:r>
              <a:rPr lang="de-DE" sz="2800" dirty="0">
                <a:latin typeface="Calibri" pitchFamily="34" charset="0"/>
              </a:rPr>
              <a:t>Staatliche Energieberatung vor allem für Haushalte</a:t>
            </a:r>
          </a:p>
          <a:p>
            <a:pPr>
              <a:spcBef>
                <a:spcPct val="50000"/>
              </a:spcBef>
              <a:buSzPct val="110000"/>
            </a:pPr>
            <a:r>
              <a:rPr lang="de-DE" sz="2800" dirty="0">
                <a:latin typeface="Calibri" pitchFamily="34" charset="0"/>
              </a:rPr>
              <a:t>Klima-Bündnis - Vorarbeit durch KB Österreich</a:t>
            </a:r>
          </a:p>
        </p:txBody>
      </p:sp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2425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8568952" cy="5472931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000" b="1" dirty="0" smtClean="0">
                <a:solidFill>
                  <a:srgbClr val="0070C0"/>
                </a:solidFill>
                <a:latin typeface="Calibri" pitchFamily="34" charset="0"/>
              </a:rPr>
              <a:t>Mit grünen Maßnahmen schwarze Zahlen schreiben</a:t>
            </a:r>
          </a:p>
          <a:p>
            <a:pPr>
              <a:lnSpc>
                <a:spcPct val="125000"/>
              </a:lnSpc>
              <a:spcBef>
                <a:spcPts val="1800"/>
              </a:spcBef>
              <a:buSzPct val="110000"/>
            </a:pPr>
            <a:r>
              <a:rPr lang="de-DE" sz="2800" dirty="0" err="1" smtClean="0">
                <a:latin typeface="Calibri" pitchFamily="34" charset="0"/>
              </a:rPr>
              <a:t>Bewußtmachen</a:t>
            </a:r>
            <a:r>
              <a:rPr lang="de-DE" sz="2800" dirty="0" smtClean="0">
                <a:latin typeface="Calibri" pitchFamily="34" charset="0"/>
              </a:rPr>
              <a:t> des Energieverbrauchs einzelner Komponenten sowie des Nutzerverhaltens</a:t>
            </a:r>
          </a:p>
          <a:p>
            <a:pPr>
              <a:lnSpc>
                <a:spcPct val="125000"/>
              </a:lnSpc>
              <a:spcBef>
                <a:spcPts val="1800"/>
              </a:spcBef>
              <a:buSzPct val="110000"/>
            </a:pPr>
            <a:r>
              <a:rPr lang="de-DE" sz="2800" dirty="0" smtClean="0">
                <a:latin typeface="Calibri" pitchFamily="34" charset="0"/>
              </a:rPr>
              <a:t>Verringerung </a:t>
            </a:r>
            <a:r>
              <a:rPr lang="de-DE" sz="2800" dirty="0">
                <a:latin typeface="Calibri" pitchFamily="34" charset="0"/>
              </a:rPr>
              <a:t>der </a:t>
            </a:r>
            <a:r>
              <a:rPr lang="de-DE" sz="2800" dirty="0" smtClean="0">
                <a:latin typeface="Calibri" pitchFamily="34" charset="0"/>
              </a:rPr>
              <a:t>Energiekosten und der </a:t>
            </a:r>
            <a:br>
              <a:rPr lang="de-DE" sz="2800" dirty="0" smtClean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CO</a:t>
            </a:r>
            <a:r>
              <a:rPr lang="de-DE" sz="2800" baseline="-25000" dirty="0" smtClean="0">
                <a:latin typeface="Calibri" pitchFamily="34" charset="0"/>
              </a:rPr>
              <a:t>2</a:t>
            </a:r>
            <a:r>
              <a:rPr lang="de-DE" sz="2800" dirty="0" smtClean="0">
                <a:latin typeface="Calibri" pitchFamily="34" charset="0"/>
              </a:rPr>
              <a:t>-Emissionen</a:t>
            </a:r>
          </a:p>
          <a:p>
            <a:pPr>
              <a:lnSpc>
                <a:spcPct val="125000"/>
              </a:lnSpc>
              <a:spcBef>
                <a:spcPts val="1800"/>
              </a:spcBef>
              <a:buSzPct val="110000"/>
            </a:pPr>
            <a:r>
              <a:rPr lang="de-DE" sz="2800" dirty="0" smtClean="0">
                <a:latin typeface="Calibri" pitchFamily="34" charset="0"/>
              </a:rPr>
              <a:t>Nachhaltigkeit als Verkaufsargument</a:t>
            </a:r>
          </a:p>
          <a:p>
            <a:pPr>
              <a:lnSpc>
                <a:spcPct val="125000"/>
              </a:lnSpc>
              <a:spcBef>
                <a:spcPts val="1800"/>
              </a:spcBef>
              <a:buSzPct val="110000"/>
            </a:pPr>
            <a:r>
              <a:rPr lang="de-DE" sz="2800" dirty="0" smtClean="0">
                <a:latin typeface="Calibri" pitchFamily="34" charset="0"/>
              </a:rPr>
              <a:t>Einbeziehung der Betriebe in die Klimaschutz-aktivitäten der Gemeinde</a:t>
            </a:r>
          </a:p>
        </p:txBody>
      </p:sp>
    </p:spTree>
    <p:extLst>
      <p:ext uri="{BB962C8B-B14F-4D97-AF65-F5344CB8AC3E}">
        <p14:creationId xmlns:p14="http://schemas.microsoft.com/office/powerpoint/2010/main" val="34783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764704"/>
            <a:ext cx="82296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de-DE" sz="30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Kriterien</a:t>
            </a:r>
            <a:endParaRPr lang="de-AT" sz="30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544" y="1772815"/>
            <a:ext cx="8641531" cy="410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Jeder Betrieb kann teilnehmen, unabhängig </a:t>
            </a:r>
            <a:r>
              <a:rPr lang="de-DE" sz="2800" dirty="0" smtClean="0">
                <a:latin typeface="Calibri" pitchFamily="34" charset="0"/>
              </a:rPr>
              <a:t>von Branche </a:t>
            </a:r>
            <a:r>
              <a:rPr lang="de-DE" sz="2800" dirty="0">
                <a:latin typeface="Calibri" pitchFamily="34" charset="0"/>
              </a:rPr>
              <a:t>und Größe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Jeder Betrieb wird für sich betrachtet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Ausgangspunkt: Ist-Stand			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Ziel: wird betriebsspezifisch festgelegt	 </a:t>
            </a:r>
            <a:r>
              <a:rPr lang="de-DE" sz="2800" dirty="0"/>
              <a:t>        </a:t>
            </a:r>
            <a:r>
              <a:rPr lang="de-DE" sz="3200" dirty="0"/>
              <a:t>	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19440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11560" y="557808"/>
            <a:ext cx="8229600" cy="97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de-DE" sz="3000" b="1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Projektablauf – 1</a:t>
            </a:r>
            <a:endParaRPr lang="de-AT" sz="3000" b="1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527872"/>
            <a:ext cx="8505577" cy="41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de-DE" sz="3000" b="1" dirty="0">
                <a:latin typeface="Calibri" pitchFamily="34" charset="0"/>
              </a:rPr>
              <a:t>Klimacheck im Betrieb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Erhebung der Ist-Situation</a:t>
            </a:r>
            <a:br>
              <a:rPr lang="de-DE" sz="2800" dirty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durch</a:t>
            </a:r>
            <a:r>
              <a:rPr lang="de-DE" sz="2800" dirty="0">
                <a:latin typeface="Calibri" pitchFamily="34" charset="0"/>
              </a:rPr>
              <a:t/>
            </a:r>
            <a:br>
              <a:rPr lang="de-DE" sz="2800" dirty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Informationsgespräche </a:t>
            </a:r>
            <a:r>
              <a:rPr lang="de-DE" sz="2800" dirty="0">
                <a:latin typeface="Calibri" pitchFamily="34" charset="0"/>
              </a:rPr>
              <a:t>und Betriebsrundgang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 smtClean="0">
                <a:latin typeface="Calibri" pitchFamily="34" charset="0"/>
              </a:rPr>
              <a:t>Abschätzung </a:t>
            </a:r>
            <a:r>
              <a:rPr lang="de-DE" sz="2800" dirty="0">
                <a:latin typeface="Calibri" pitchFamily="34" charset="0"/>
              </a:rPr>
              <a:t>der Einsparpotentiale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 smtClean="0">
                <a:latin typeface="Calibri" pitchFamily="34" charset="0"/>
              </a:rPr>
              <a:t>Bei </a:t>
            </a:r>
            <a:r>
              <a:rPr lang="de-DE" sz="2800" dirty="0">
                <a:latin typeface="Calibri" pitchFamily="34" charset="0"/>
              </a:rPr>
              <a:t>Bedarf Zusammenarbeit mit Spezialisten</a:t>
            </a:r>
            <a:endParaRPr lang="de-AT" sz="2800" dirty="0">
              <a:latin typeface="Calibri" pitchFamily="34" charset="0"/>
            </a:endParaRPr>
          </a:p>
        </p:txBody>
      </p:sp>
      <p:pic>
        <p:nvPicPr>
          <p:cNvPr id="7" name="Grafik 4" descr="PC100011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" t="7762"/>
          <a:stretch/>
        </p:blipFill>
        <p:spPr bwMode="auto">
          <a:xfrm>
            <a:off x="5713454" y="908720"/>
            <a:ext cx="3179026" cy="2324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6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872" y="557808"/>
            <a:ext cx="8229600" cy="926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de-DE" sz="3000" b="1" kern="1200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Projektablauf – 2</a:t>
            </a:r>
            <a:endParaRPr lang="de-AT" sz="3000" b="1" kern="1200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2894" y="1346974"/>
            <a:ext cx="5847298" cy="489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300"/>
              </a:spcBef>
              <a:buClr>
                <a:schemeClr val="bg1"/>
              </a:buClr>
              <a:buSzPct val="110000"/>
              <a:buFont typeface="Wingdings" pitchFamily="2" charset="2"/>
              <a:buNone/>
            </a:pPr>
            <a:r>
              <a:rPr lang="de-DE" sz="3000" b="1" dirty="0">
                <a:latin typeface="Calibri" pitchFamily="34" charset="0"/>
              </a:rPr>
              <a:t>Klimaschutzziele freiwillig </a:t>
            </a:r>
            <a:r>
              <a:rPr lang="de-DE" sz="3000" b="1" dirty="0" smtClean="0">
                <a:latin typeface="Calibri" pitchFamily="34" charset="0"/>
              </a:rPr>
              <a:t>vereinbaren</a:t>
            </a:r>
            <a:endParaRPr lang="de-AT" sz="3000" b="1" dirty="0">
              <a:latin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 smtClean="0">
                <a:latin typeface="Calibri" pitchFamily="34" charset="0"/>
              </a:rPr>
              <a:t>Festlegung möglicher Klimaschutz-ziele</a:t>
            </a:r>
            <a:endParaRPr lang="de-DE" sz="2800" dirty="0">
              <a:latin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 smtClean="0">
                <a:latin typeface="Calibri" pitchFamily="34" charset="0"/>
              </a:rPr>
              <a:t>Teilnahmeerklärung des Betriebs</a:t>
            </a:r>
            <a:endParaRPr lang="de-DE" sz="2800" dirty="0">
              <a:latin typeface="Calibri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 smtClean="0">
                <a:latin typeface="Calibri" pitchFamily="34" charset="0"/>
              </a:rPr>
              <a:t>Auszeichnung </a:t>
            </a:r>
            <a:r>
              <a:rPr lang="de-DE" sz="2800" dirty="0">
                <a:latin typeface="Calibri" pitchFamily="34" charset="0"/>
              </a:rPr>
              <a:t>als Klima-Bündnis</a:t>
            </a:r>
            <a:br>
              <a:rPr lang="de-DE" sz="2800" dirty="0">
                <a:latin typeface="Calibri" pitchFamily="34" charset="0"/>
              </a:rPr>
            </a:br>
            <a:r>
              <a:rPr lang="de-DE" sz="2800" dirty="0" smtClean="0">
                <a:latin typeface="Calibri" pitchFamily="34" charset="0"/>
              </a:rPr>
              <a:t>Betrieb</a:t>
            </a:r>
            <a:endParaRPr lang="de-AT" sz="2800" dirty="0">
              <a:latin typeface="Calibri" pitchFamily="34" charset="0"/>
            </a:endParaRPr>
          </a:p>
        </p:txBody>
      </p:sp>
      <p:pic>
        <p:nvPicPr>
          <p:cNvPr id="7" name="Grafik 4" descr="Klimabündnis-Betriebe_Auszeichnung 02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2" t="12591" r="6057" b="24286"/>
          <a:stretch/>
        </p:blipFill>
        <p:spPr bwMode="auto">
          <a:xfrm>
            <a:off x="2267744" y="4815993"/>
            <a:ext cx="3392932" cy="192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41" y="908720"/>
            <a:ext cx="325596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8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557808"/>
            <a:ext cx="8229600" cy="9269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de-DE" sz="3000" b="1" kern="1200" dirty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Projektablauf – 3</a:t>
            </a:r>
            <a:endParaRPr lang="de-AT" sz="3000" b="1" kern="1200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95536" y="1484784"/>
            <a:ext cx="8604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bg1"/>
              </a:buClr>
              <a:buSzPct val="110000"/>
            </a:pPr>
            <a:r>
              <a:rPr lang="de-DE" sz="3000" b="1" dirty="0">
                <a:latin typeface="Calibri" pitchFamily="34" charset="0"/>
              </a:rPr>
              <a:t>Umsetzung und Erfolgskontrolle</a:t>
            </a:r>
          </a:p>
          <a:p>
            <a:pPr marL="342900" indent="-342900">
              <a:buClr>
                <a:schemeClr val="bg1"/>
              </a:buClr>
              <a:buSzPct val="110000"/>
              <a:buFont typeface="Wingdings" pitchFamily="2" charset="2"/>
              <a:buNone/>
            </a:pPr>
            <a:endParaRPr lang="de-AT" sz="800" b="1" dirty="0">
              <a:latin typeface="Calibri" pitchFamily="34" charset="0"/>
            </a:endParaRP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 smtClean="0">
                <a:latin typeface="Calibri" pitchFamily="34" charset="0"/>
              </a:rPr>
              <a:t>  Umsetzung </a:t>
            </a:r>
            <a:r>
              <a:rPr lang="de-DE" sz="2800" dirty="0">
                <a:latin typeface="Calibri" pitchFamily="34" charset="0"/>
              </a:rPr>
              <a:t>der Maßnahmen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  </a:t>
            </a:r>
            <a:r>
              <a:rPr lang="de-DE" sz="2800" dirty="0" smtClean="0">
                <a:latin typeface="Calibri" pitchFamily="34" charset="0"/>
              </a:rPr>
              <a:t>Begleitung </a:t>
            </a:r>
            <a:r>
              <a:rPr lang="de-DE" sz="2800" dirty="0">
                <a:latin typeface="Calibri" pitchFamily="34" charset="0"/>
              </a:rPr>
              <a:t>durch das Klima-Bündnis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  </a:t>
            </a:r>
            <a:r>
              <a:rPr lang="de-DE" sz="2800" dirty="0" smtClean="0">
                <a:latin typeface="Calibri" pitchFamily="34" charset="0"/>
              </a:rPr>
              <a:t>Information </a:t>
            </a:r>
            <a:r>
              <a:rPr lang="de-DE" sz="2800" dirty="0">
                <a:latin typeface="Calibri" pitchFamily="34" charset="0"/>
              </a:rPr>
              <a:t>von Mitarbeitern, Kunden, Lieferanten, …</a:t>
            </a:r>
          </a:p>
          <a:p>
            <a:pPr marL="342900" indent="-342900">
              <a:lnSpc>
                <a:spcPct val="125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10000"/>
              <a:buFontTx/>
              <a:buChar char="•"/>
            </a:pPr>
            <a:r>
              <a:rPr lang="de-DE" sz="2800" dirty="0">
                <a:latin typeface="Calibri" pitchFamily="34" charset="0"/>
              </a:rPr>
              <a:t>  </a:t>
            </a:r>
            <a:r>
              <a:rPr lang="de-DE" sz="2800" dirty="0" smtClean="0">
                <a:latin typeface="Calibri" pitchFamily="34" charset="0"/>
              </a:rPr>
              <a:t>Evaluierung </a:t>
            </a:r>
            <a:r>
              <a:rPr lang="de-DE" sz="2800" dirty="0">
                <a:latin typeface="Calibri" pitchFamily="34" charset="0"/>
              </a:rPr>
              <a:t>nach zwei und fünf Jahren</a:t>
            </a:r>
            <a:endParaRPr lang="de-AT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11560" y="1628800"/>
            <a:ext cx="652626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0"/>
              </a:spcAft>
              <a:buClr>
                <a:srgbClr val="0070C0"/>
              </a:buClr>
              <a:buSzPct val="90000"/>
            </a:pPr>
            <a:r>
              <a:rPr lang="de-DE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Energie</a:t>
            </a:r>
            <a:endParaRPr lang="de-DE" sz="3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marL="273050" indent="-27305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Energieverbrauch verringern</a:t>
            </a:r>
            <a:endParaRPr lang="de-DE" sz="2800" dirty="0">
              <a:latin typeface="Calibri" pitchFamily="34" charset="0"/>
            </a:endParaRP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Stromverbrauch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Heiz- und </a:t>
            </a:r>
            <a:r>
              <a:rPr lang="de-DE" sz="2400" dirty="0" smtClean="0">
                <a:latin typeface="Calibri" pitchFamily="34" charset="0"/>
              </a:rPr>
              <a:t>Kühlenergie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fr-CH" sz="2400" dirty="0" err="1" smtClean="0">
                <a:latin typeface="Calibri" pitchFamily="34" charset="0"/>
              </a:rPr>
              <a:t>Druckluft</a:t>
            </a:r>
            <a:endParaRPr lang="de-DE" sz="2400" dirty="0">
              <a:latin typeface="Calibri" pitchFamily="34" charset="0"/>
            </a:endParaRPr>
          </a:p>
          <a:p>
            <a:pPr marL="273050" indent="-273050">
              <a:spcBef>
                <a:spcPts val="18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 smtClean="0">
                <a:latin typeface="Calibri" pitchFamily="34" charset="0"/>
              </a:rPr>
              <a:t>Erneuerbare </a:t>
            </a:r>
            <a:r>
              <a:rPr lang="de-DE" sz="2800" dirty="0">
                <a:latin typeface="Calibri" pitchFamily="34" charset="0"/>
              </a:rPr>
              <a:t>Energie einsetzen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Eigenproduktion 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Einkauf von zertifiziertem </a:t>
            </a:r>
            <a:r>
              <a:rPr lang="de-DE" sz="2400" dirty="0" smtClean="0">
                <a:latin typeface="Calibri" pitchFamily="34" charset="0"/>
              </a:rPr>
              <a:t>Ökostrom </a:t>
            </a:r>
            <a:endParaRPr lang="de-DE" sz="2400" dirty="0">
              <a:latin typeface="Calibri" pitchFamily="34" charset="0"/>
            </a:endParaRPr>
          </a:p>
          <a:p>
            <a:pPr marL="914400" lvl="1" indent="-457200">
              <a:lnSpc>
                <a:spcPct val="114000"/>
              </a:lnSpc>
              <a:spcBef>
                <a:spcPts val="300"/>
              </a:spcBef>
              <a:buClr>
                <a:srgbClr val="0070C0"/>
              </a:buClr>
              <a:buSzPct val="110000"/>
              <a:buFontTx/>
              <a:buChar char="•"/>
            </a:pPr>
            <a:endParaRPr lang="de-DE" dirty="0">
              <a:latin typeface="Calibri" pitchFamily="34" charset="0"/>
            </a:endParaRPr>
          </a:p>
          <a:p>
            <a:pPr marL="914400" lvl="1" indent="-457200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endParaRPr lang="de-DE" sz="2400" dirty="0" smtClean="0">
              <a:latin typeface="Calibri" pitchFamily="34" charset="0"/>
            </a:endParaRPr>
          </a:p>
          <a:p>
            <a:pPr marL="914400" lvl="1" indent="-457200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endParaRPr lang="de-DE" sz="2400" dirty="0">
              <a:latin typeface="Calibri" pitchFamily="34" charset="0"/>
            </a:endParaRPr>
          </a:p>
        </p:txBody>
      </p:sp>
      <p:pic>
        <p:nvPicPr>
          <p:cNvPr id="7" name="Picture 5" descr="postpvrichtugnlent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2059"/>
            <a:ext cx="1830388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indräder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6534" r="17987" b="40840"/>
          <a:stretch>
            <a:fillRect/>
          </a:stretch>
        </p:blipFill>
        <p:spPr bwMode="auto">
          <a:xfrm>
            <a:off x="7019925" y="692696"/>
            <a:ext cx="1825625" cy="2233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6361" y="548680"/>
            <a:ext cx="6597927" cy="66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600"/>
              </a:spcBef>
            </a:pPr>
            <a:r>
              <a:rPr lang="de-DE" sz="3000" b="1" kern="1200" dirty="0" smtClean="0">
                <a:solidFill>
                  <a:srgbClr val="0070C0"/>
                </a:solidFill>
                <a:latin typeface="Calibri" pitchFamily="34" charset="0"/>
                <a:ea typeface="+mn-ea"/>
                <a:cs typeface="+mn-cs"/>
              </a:rPr>
              <a:t>Betrachtete Bereiche</a:t>
            </a:r>
            <a:endParaRPr lang="de-AT" sz="3000" b="1" kern="1200" dirty="0">
              <a:solidFill>
                <a:srgbClr val="0070C0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lima_Buendnis_Letzebuerg_CMYK_vers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5877269"/>
            <a:ext cx="2880000" cy="845538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12465" y="664352"/>
            <a:ext cx="5571703" cy="582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>
              <a:spcBef>
                <a:spcPts val="300"/>
              </a:spcBef>
              <a:spcAft>
                <a:spcPts val="600"/>
              </a:spcAft>
              <a:buClr>
                <a:srgbClr val="0070C0"/>
              </a:buClr>
              <a:buSzPct val="90000"/>
            </a:pPr>
            <a:r>
              <a:rPr lang="de-DE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Mobilität</a:t>
            </a:r>
          </a:p>
          <a:p>
            <a:pPr marL="273050" indent="-273050">
              <a:spcBef>
                <a:spcPts val="12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>
                <a:latin typeface="Calibri" pitchFamily="34" charset="0"/>
              </a:rPr>
              <a:t>Fuhrpark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Regelmäßige Wartung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Berücksichtigung der </a:t>
            </a:r>
            <a:r>
              <a:rPr lang="de-DE" sz="2400" dirty="0" smtClean="0">
                <a:latin typeface="Calibri" pitchFamily="34" charset="0"/>
              </a:rPr>
              <a:t>Verbrauchswerte </a:t>
            </a:r>
            <a:r>
              <a:rPr lang="de-DE" sz="2400" dirty="0">
                <a:latin typeface="Calibri" pitchFamily="34" charset="0"/>
              </a:rPr>
              <a:t>bei Kauf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fr-CH" sz="2400" dirty="0" err="1">
                <a:latin typeface="Calibri" pitchFamily="34" charset="0"/>
              </a:rPr>
              <a:t>Spritsparkurse</a:t>
            </a:r>
            <a:endParaRPr lang="de-DE" sz="2400" dirty="0">
              <a:latin typeface="Calibri" pitchFamily="34" charset="0"/>
            </a:endParaRPr>
          </a:p>
          <a:p>
            <a:pPr marL="273050" indent="-273050">
              <a:spcBef>
                <a:spcPts val="1800"/>
              </a:spcBef>
              <a:spcAft>
                <a:spcPts val="300"/>
              </a:spcAft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de-DE" sz="2800" dirty="0">
                <a:latin typeface="Calibri" pitchFamily="34" charset="0"/>
              </a:rPr>
              <a:t>Wege der </a:t>
            </a:r>
            <a:r>
              <a:rPr lang="de-DE" sz="2800" dirty="0" err="1">
                <a:latin typeface="Calibri" pitchFamily="34" charset="0"/>
              </a:rPr>
              <a:t>MitarbeiterInnen</a:t>
            </a:r>
            <a:endParaRPr lang="de-DE" sz="2800" dirty="0">
              <a:latin typeface="Calibri" pitchFamily="34" charset="0"/>
            </a:endParaRP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Öffentliche Verkehrsmittel (m-pass) 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>
                <a:latin typeface="Calibri" pitchFamily="34" charset="0"/>
              </a:rPr>
              <a:t>Fahrgemeinschaften</a:t>
            </a:r>
          </a:p>
          <a:p>
            <a:pPr marL="534988" lvl="1" indent="-261938">
              <a:buClr>
                <a:schemeClr val="tx1"/>
              </a:buClr>
              <a:buSzPct val="100000"/>
              <a:buFont typeface="Calibri" pitchFamily="34" charset="0"/>
              <a:buChar char="−"/>
            </a:pPr>
            <a:r>
              <a:rPr lang="de-DE" sz="2400" dirty="0" smtClean="0">
                <a:latin typeface="Calibri" pitchFamily="34" charset="0"/>
              </a:rPr>
              <a:t>Fahrradabstellplatz </a:t>
            </a:r>
            <a:r>
              <a:rPr lang="de-DE" sz="2400" dirty="0">
                <a:latin typeface="Calibri" pitchFamily="34" charset="0"/>
              </a:rPr>
              <a:t>/ </a:t>
            </a:r>
            <a:r>
              <a:rPr lang="de-DE" sz="2400" dirty="0" smtClean="0">
                <a:latin typeface="Calibri" pitchFamily="34" charset="0"/>
              </a:rPr>
              <a:t>Dienstfahrräder</a:t>
            </a:r>
            <a:endParaRPr lang="de-DE" sz="2400" dirty="0">
              <a:latin typeface="Calibri" pitchFamily="34" charset="0"/>
            </a:endParaRPr>
          </a:p>
        </p:txBody>
      </p:sp>
      <p:pic>
        <p:nvPicPr>
          <p:cNvPr id="8" name="Picture 6" descr="Linz Nibelungenbrüc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r="26575"/>
          <a:stretch>
            <a:fillRect/>
          </a:stretch>
        </p:blipFill>
        <p:spPr bwMode="auto">
          <a:xfrm>
            <a:off x="6371605" y="3645024"/>
            <a:ext cx="17287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hQSEBUUEhQVFRUUFBgVFRgUGBcaFxYVFxYVFRYYFhUXHCYeGB0jGhUXHy8gJCcqLCwsGB4xNTAqNSYrLCkBCQoKDgwOGg8PGikkHBwqLCosLCk1KTUpKS0sLCwpLCksKSwsKSwtKSwsKSwsLCwuKSkpKSksLCkpMSwsLDQsLP/AABEIALAAwgMBIgACEQEDEQH/xAAcAAABBAMBAAAAAAAAAAAAAAAAAQQGBwIDBQj/xABCEAACAQIDBQUECAQEBwEBAAABAhEAAwQSIQUTMUFRBiJhcYEHMlKRFCNCobHB0fAzcoKyCGJz8SRDU5Kis8KTFv/EABoBAAMAAwEAAAAAAAAAAAAAAAABAgMEBgX/xAAuEQACAQIEBAQFBQAAAAAAAAAAAQIDEQQSITEFQVFhExQicTKBodHwQpGx4fH/2gAMAwEAAhEDEQA/ALfxN1gVVYliR3pgQpY8PKsc934bZ/rcfdkNGJ/iWv5n/wDW9R0dmmuYq7fOIcjO6i02Y2wAABwYVkGkiR724ONsH+Vx/wDQFZWMVmYqVKkANqVOhLAaqT8J+dRLE9nHbdYkX2TLum3dsMEaXUmZczoxHyqUp/Hb/ST++7SG0gW/cYtlCQrFe8WBOXQmQCB8qyz3fgt+lxvztimzXCtjEFZzBrxWOMiYjxmqwbamBzLnfaCmWzqzvmmJEQev400rlRhctc4m4ONo+jIfxIrfYuh1VhwZQwnjBEifnXA7FYgPhSVF4IHYW/pBJuZYU6k8RJMV2dmfwLX+kn9opEtWY5iiKWigkSKIpaKAEooJrF7gAJJAA1JOgHqaQbmVN8dtC3ZTPdcIvUniegHM+AqJ7e9oiW5XDjeN8RnIPL4vuFQHaG1Ll9811yx8eA8AOA+VS5JHs4ThNSr6qnpX1J3f9pqC5CWmZJ94sAx8QsfnUwwWMW7bW4hlWEiqLmpz7Odv5WOHc6NLW5+L7S+sT5z1pKV3qbeP4XCnSz0lqtyw6IpAaWayHNhSRS0UAJFFLRQAlFEUUANMUfrLX8zf+t6r7b3aXG2cVfs4fvHellTdFm3bKCXDDlm0jwqwsWplGAJyMSQOOUqykgc4mYrSHtG5vFQtcK5cwttmy9CWA09RTTLg7Fb7N7SY9mtYe8ChZ7SqhslWdFZc5D8oAk1Zqfx2/wBJP77tabmEZ3VzbtqyTlZu+6zxygQBPmfKnWHwmUliSzEAEmOAJIAAAAGp+dJjlJMZ3LBexiEWMzNeVZ4ZmkCfU1S2K+lZiEzIlsBSqXmZZUBWytmJ1I5aVdjBRvEug5XZmGjFWDRIOUaEGRry86bDZ1giLeFQjq1tVXw94SflTTsVCeUadhsKyYMllVd473AqNnCq0QM0meHWu3sz+Da/00/tFN8JsrICFy2g2pWwIH/cfyC0/tWwqhRoFAA8gIH3UmY5O5lRNFJSJFmkmudtbb1nDLN1oPJRqzeQ/PhVe7e7d3b8rb+qt9Ae+R4ty8hSbRv4XAVcQ/SrLqTPbvbSzh5Wd5cH2VI0/mbgPxqudtdqL2KP1jQnJF0UfqfOuSxrEH9/r4VjcmzqcJw6lh1e15dWbhaJE8uPLXrHWtdb3JLBwR11YaHhljp+VbcAto4hRdndFobKYMdZ6SfkKk3nPKm3yEw+yr1xC6W3ZV4sBpp+PpWixfKMGUwVIII5EairOd3weGSWUJau5QBB31ljAkfEM0+OXxqBbf2eUvtkR1tuxNvOpWRx0B6Gapxtqefhsb48nGSVuXf3LV7P7YGJw63Bx4OOjjiPz9a6dVT2I22cNiMj6W7sAzyb7Lfl/tVqg1kTucxj8K8PVaWz1QtE0UVRoBRRRQAtFJRQAUsUlLQIKKKJoGFJRRNIAoNYs8CTUT277QLVqVs/WuOf2FPnzPl86LmejQqVpZYK5J8VjEtqWuMFUcSTFQXb/tGJlMMIH/UYa/0qeHmaiW1Ns3cQ2a65boPsr5LwFasHs97pgaaBjPw5oLAfaA5+RqHLodJhuFU6PrrO7+hqv4hrjFnJZieJkk09wOygdbxNpYlSwgEhoKk8jCtpx09C5AsopTdl7oUh2RgV0l1dXnTlMTwIime0b1xlzPckGCFGg1BnuciNNfHjU+56Wdz9MNF+bDbHogc7tsy6EdRImDqZI4T4fJtNE0lSbsVlVmLSikFbbYAXMROsRyHME/p4UA2SzsdhN7FwMzXrFxWVLjShtcGCzwIk+ULXZ7U397vsMZe4MtyxkEtrIKNHD3TqeRHSq9sY51cMrMpHNTBA6CPwqzbVxUthMGFV7qC5buXNRdMjOrMdS0Qfn0NZE7nO46nKlVVTe+3bnuVoFMFT7yzHXnmH5/OrS7E7e+kWMrH6y1Ct4iO6375ioR2zs27eKm0VzFQ1wKZVbnOPPjH6022Dtj6LiEuj3G0Yf5T7w8xxHp1pJ2Zs4qisZh8yWu6+xcYNLWuzdDKGUyCAQRzB1FZ1kOPejFoopKYhaKJopAFFJS0wCig0x2nti1h1zXXCjkOZ8Ao1NIqMXJ2irsemuJt3tZZwwIY5n5IvH+o8FHnUV2j2wxGKY2sIjKp5jVyPE8EH7muM2x7ands+9xFw5VS2e6rnSblw8T1ipb6Hs4fh0U7138lv8+hjtztdexMhjlT4F4f1H7XrXJtYdnOgPAmToIHHU+On3Vut4ZVuMl6VKyOfvA8DEnroBr1HGulice92Nyu5t2wcpB7wBBUgGeBiOPIdKjfc6JZaSUaSsuvL+zFsHaw2l36y5xCrBAghhoeMjryJ001xxB3jby7CLBXKvIT7rEcdeXgRy0YnELb/AIZJJGrHTUkkxzHEfLwktL99nMsZP74UXHCi27t/nZDu7tOARbXKJmefLp5Tr1pizEmTWNFSbcYKOwVlaTMwHUxWNEUFs3rdUaRpwYkd4/p1gUijKxB4HQx05MPuNDXFOpDSeMEAT1kg8aPfPIADxMAR6mgxmDrBg8qkXZDDjEX0s3nJtoGZEmAW4kD8fGuLvRllRJWAS3GORA5R114jhSJfaRcU99CDPPQ6GfOR8qa0MNaDqQcVo+TLBwl76YbuFOG3VhQVVojI6nTwnwHTWaiW29kph3FpLousRLRpluA6DjoDw11njXasdqnxl1bTlrNl+6TbmSxGmZ40E8h4VGMZgGw91luRKHQfFzB8AdD68OdW2ebg6c6dRxk7aXy7373Jx7OtvZ0OHc6oJtzzTmPQ/cfCpuKovZ+PazdW4nvKZHj1HqJFXTszaC37SXE4OJ8jzB8QdKcWeTxbCeFU8SO0v5HdFFFUeKFFEUUALSTRSUwIZ2p7dm07WrAGZdGc8AegHPz+6oPbxgu31bEszKWGczrl5x0rq9utjmziS/2LpLg9D9ofPX1qNzWGTdztcDh6KoqVP9S35k+u4F7jXsNbdMMltQ6Kik722ROd7kydK5ewuz12xiluOoNtFe4HUhkOVTEMPOl2LtRnsqy638HqBzuYc+8p65aa7bz2H/4d23GKUsqjgQ2jJl6iYjjrVGpCNROVG6V9Nfv3WuvcbbSff2VxA/iIRbv9Z/5dz1Ag+K1ysTjGeMx4CBGgj0/fSuveT6JaZG1v3kyunFbVswe91cwI6Vwahnq4ZJp2+FPT2+3QDW6zhS2ugHMnhWwFEHxv/wCIPj1rRexBbjw105Dnw4czSNm7exldKRCgk82J0PkK0MwAk8BqaaXtpKIywxJjny5CASSeXkaS7DwyHNA93kVYwQR6R5igx+KldR1Zvt4pWBPCOM6EAiZI6RzrU+IYmEGnxHh6elYpZyGWaRlyKI1ImQDr3j5VsCsf8i9B7x+Wi+mviKB5pSVnv2FW5lGWS7eHH16Dz++t2HZgcxI8hwHWSePT51rzKmnXWBqT49T5mkCs3HujoD3j5ty9PnQV2Hh7rSvAiROuhkQfvBrbavkDNoBqAAAJ04dYH6eFaEcRBEjlqZHr6D5Ckd5PToBwFA3G+44wtlrtxEzauwUFjwJMTr51OdomzYc2yj4zFuoBzDgCNIjgI6a+Iqv1aNR91WRsjbF3EYOcPkOKWEuM4AbLJhp56EGOHvaE1cTyuIqScZL4dun7voQHaWzLlh8l1crQGA4iDwg8+Y9KlPs829kuGw57twyk8n6ev4imfafZaWkm7iDdxTEEgagDmD04yJjyqN2S0goe+CMscZ4g/OKNmZZKOLwzUv35ac/YvkGlqB+yfbGIvWcSmLum5esYkoxJU5RlGgK6EZg1TsVkOIYtJS0UCCiiigDkdptijE4dk0zDvIejDh85iqcuoVJBEEGCOh4Gavk1W3tE2DkuC+g7tww/g/X1/EVE1zOg4Pi8svBls9vci2y9pNYvLcXip1HJgdCD4EV2G25hrU3MPbub0zk3pUpZJ4lB+FRtqSoudFUw8KjzP/fczvXSzFmJJJkk8STzrCaSg0jYStojVfv5Y0JJMACJ4Tz05VptYkltYyP7nmBJB6cz6Gt16zmESQQZBHEEcxWpDlEL3jJJJgAE6mSBpx4DWgwzzZuw3tYWYLQAgIBkhgAe7OkDL1nn41vtrwyCAJGZuY4nKD73XXTzrWXnh9Y0/wBCny/3NY27ctmnO06EmEXlpwzHXl91BgilHRDsIqd4nXmzcfny+6td3E6fAOpHeP8AKv5n5VozFj3e83xNwXj7q8vx86c28L8XeP7OvWgzpuWkTRbVm90QDxY+83r+xT8UTQKDLCKiLRQykGCII40UFi06wW0rlnNu3ZM65WymJHH9nxNJsnZz4m7urUM0SRI7o6nwqx9g9gLVmHvRdfjB9xT4Dn5mqSZ5uMxtCjG09exDdidkb+KOaMiHi7zrPHKOLfvWphj+zVjB4DEsq5nGHuku8E/w24cgPKuN7atv38JhsP8AR3a1nvEMyGDCLKrPQnWPCoJsr2q3G2di8LjHe41yyyWHiXLOCpVz0EzJ15VlUTl8VxGriNNo9ESP/D0pFvF9M1of+L/7VcIqof8AD5aG7xb6zvLa8dICueHnzq3hTZ5otFFFIAopaIpgY002ns5b9p7T8HEeR5EeIMH0p4RSUioycWmtyi9pYFrN1rb+8hIP6jwIg00qyPaLsDMgxCDVNLninI+h+4+FVwRWGSszvMFiViKKnz5mNFLFJUm6JTfF4fNE5iOGVTAPmacUMsiDzoJlHMrHMN0e6IY/AvuD+Y/a/DSnVnDsffP9I4A+EeFbrNgLoo/Uxpqad4TAvcMIpPATyEmBJ5a0zCqeX1TY3A8v3xrcMIxQvlOUECfEmPWujZwdu2dYuuOQ0troDLNzjjH6ikOKLmSQxHCdLYA5hefH7/GnYbqv9K0GNrBkiT3V6nTnGgrM4gLpbGvxHj6DlWOKcs3vFv1I1gctelSTYPYC7ehrs2rZ6++w8FPDzPyosRWrwpRzVXZESv3wAWdoHElj+ZrDs72jwL4gpiWdEjuPHczcs/MDxjXnVzf/AMbhPo7WGsq1tx3595o1Bz8ZB1BFUlsr2f2r23L2BuF7Vu21xlCmWZFKlRmb4lYHNBNZIw6nN4rjE6nppaL6kY7ONdGPsbpmN3fqFKSWJzQYjiCJnw869Xnwqse1nZ6xsbD2cbg7K73Dutsl5bPbuBkYuZ4yQAwiM1dvZHtLs4vZ9/EWoS9Ysu72nMlSqlgQftISOPzisjPEbvuJ7U8VgvoVy1i27xUvaVdXVgCFcAHQSYk6GSNeXn3b2zDh8Q9oqyZYgMdSCoKtPMEa6aa10cBtW7jMVbS8+d8RirJuO+pMHKF/lGY93hwFejtu9k8JjB/xFhLkcCQQwHQOsEAfKnsSVf7Du1GFsq+Gc7u/euBgzHuXIEKi8lYS0A8Z8KuoV5hwfs1x1+0b+Hs5redwkMAzBWIzKpIJGkA84q1PY12pxWIt3bGJV2+jwFusDPQ23J4sOXPrSYFlUUUUgMqKKKACkIpaKQGq/ZDKVIkEEEdQeIqme0mxThr7Wz7vFD1QzHy4VdRqNdt9g/SMPmUfWWpZY5j7S/LXzFTJXR6vDMV4FWz2loVKRSVmRWNYjtbmMUUtLFIZuwKIWh8xHILEk8hrwro38bKgaKvK2nlHfaNTJj9xXIFdLA4G7iWCWbcxxjhroS7H1+fOqRr1VFeqT0XU1XbgDawQI7qyF9epBka10Nkdmb+MaVXIhPvNIUfy/EfKpfsH2eW7cPfi4/HL9gfmx89Kl62wAABAGgA4RVqJ4eJ4vGOlHV9X9jh7C7HWMNDAZ7nxsNR/KOC/j413QKyigVZzlSrOpLNN3ZiarX2r7Au2ntbUwndvYYgXP81uYBPgMxU/5W8Ksw002ps9b9i5ZcSt221tvJlKn11pmMYba2OMdgXsXfq9/bXNlIbI3dcQeDQwHnXnbtTsK7snFvZz5s9jLmAKi5bvIVcRPANPPiop1gfaPj8Cv0e1dULZZkhkViTnaZLSfCAYAAFc3tZ20v7RNpsQEzWlZQyLlzBiDqOGhBqkgOx7O+1mDwaXjirG+feW7liEUlWXNMMxGTiD6V2cd7fMUzHd2LCJ0bO7RqNWzKJ15CqvoFOwz0b7F9om7spMxJNq7ct6mdAQ6gdAA4EeFTwD9fWoH7FsAbWyrZMfW3HuiJ0BIQT/APnPqKnoqGIKKKKAMqKKKBBRRFLQMSsWFZ0hFIZUvbjYO4v5lH1d2WHQN9pfz9ajUVdXaPYwxOHa3pm95D0YcPnw9apfF4Ng2UypUww5yOR9axSWp2PDMZ4tLK/iiNbmLEwozN0HLzPKnmGw7OQqqSx+yuuvpUj7PdgLl2GYbm2eo77eSn86sXZGwLOGWLSwebHVj5n9NPCmodScTxSFG6TzS6LZfMhuwfZwTDYk5R/01Ov9TcvIVO8FgUtIEtqFUclEf7+tOAKyisiVjmsRjKuId5v5cjGKWKKKZqCUUppKACkmlpCKAPJva2xkx+KXXu4i4Nf5zyroezvs7Zx2NGHxBdVe25U2yAc6w3MEHu5uXKm3brFrc2li3UQGvvHo0E+sT6069mWJCbWwhPA3cnq6PbH3sKsCR+27YtjD3sKLCKhNps4UAZgpVVZoGrHXXwqtPKrd/wAQVj6zCPHFLqz4hkIH3mqrfBEWUu65Wd0nlmUI34PPpSQHqnslu/oGG3UZNxbyxwjIPzmuwKhXsfvZtj4f/Kbq+guvEehFTUVIgooooAyooooAWikooGLSUTSUAasViAiFm4AT5+FQTHYybouPAcnumBpHKYqSbdxGY5BwGp8TyrithAeIB8wKlnqYWOSObmzsbP7Rcrog/EOHqOVdy24YSCCPCoCcA6GUOYc1b/5NdPBYh7eq6TxU8PLpTIq4eMtY6Euophg9rK+h7rfcfI0+mg0JRcXZhRRNFMkKKKKAErEmsjWjF3gltmPBVZj5AE/lQB5Z2RsRsZtJcODrdxDBj0XMxZvRQT6UnZ9GsbTsAiGtYtFIPVboGvyrueyXGAbZsk/8zeqPNrbsP7aTtps9Bt+5bViFfFWiTHum4UZojkCxjwqwLC9veFBwFl41TEAT0zowP9gqFWtkBuy7XOaY3eAnoclkwfEkfKpr7e959BtBR9Xv5uEkSDlItgTqeLcK4XZ3H27vZbF2hDPYzll5qGuK6P5DX/sNStgJN7CsaG2ayTJtX3BHQOFYek5zVkCqT/w+YlhexSQcht22JgwGDMBJ5GDw8KuwUmAUUs0UhGG9HWjfDrXlMXaN9V5Tb8v3PVm+HUUb0V5R31G+NKweX7nq7eitWIxIVSefKvK2+pN5RlGsPbmekjaB1mk3IrzcblJvKMpsWfU9JbkUm6HUV5u3ho3lGULPqekhZHUU7w2KZdJkdD+VeYt5Sm5RlJcc256st4pTz+dZb4dRXlHe0m8p2MPl+56v3o6ijejqK8o700m8NFg8v3PVxujqK53aDGhMJfbLvMtm4ci8WhDp615hNyk3lFheX7nd9kWA3m1rEsALIa70nIuUD1LD0mpN219ll6zcbGYe42JO+3rWyBvInMTIPfIPQAxyOtVkbRD5l6/7063p60yY0G9y3tpbEubeZbjYu0mDRzltWw29DcxeDgBbg4cwOQ1pe32xcJszY15MMmRsQ1u0Wkl372c52OsZUbThrVQZ6C00rFeX7lxew3s41jD3MRdUq2IICBtJtLMNl5SxMHoPGrO3o615QFw0u+PU0NB5fuer96OooryhvfOillDy/c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data:image/jpeg;base64,/9j/4AAQSkZJRgABAQAAAQABAAD/2wCEAAkGBhQSEBUUEhQVFRUUFBgVFRgUGBcaFxYVFxYVFRYYFhUXHCYeGB0jGhUXHy8gJCcqLCwsGB4xNTAqNSYrLCkBCQoKDgwOGg8PGikkHBwqLCosLCk1KTUpKS0sLCwpLCksKSwsKSwtKSwsKSwsLCwuKSkpKSksLCkpMSwsLDQsLP/AABEIALAAwgMBIgACEQEDEQH/xAAcAAABBAMBAAAAAAAAAAAAAAAAAQQGBwIDBQj/xABCEAACAQIDBQUECAQEBwEBAAABAhEAAwQSIQUTMUFRBiJhcYEHMlKRFCNCobHB0fAzcoKyCGJz8SRDU5Kis8KTFv/EABoBAAMAAwEAAAAAAAAAAAAAAAABAgMEBgX/xAAuEQACAQIEBAQFBQAAAAAAAAAAAQIDEQQSITEFQVFhExQicTKBodHwQpGx4fH/2gAMAwEAAhEDEQA/ALfxN1gVVYliR3pgQpY8PKsc934bZ/rcfdkNGJ/iWv5n/wDW9R0dmmuYq7fOIcjO6i02Y2wAABwYVkGkiR724ONsH+Vx/wDQFZWMVmYqVKkANqVOhLAaqT8J+dRLE9nHbdYkX2TLum3dsMEaXUmZczoxHyqUp/Hb/ST++7SG0gW/cYtlCQrFe8WBOXQmQCB8qyz3fgt+lxvztimzXCtjEFZzBrxWOMiYjxmqwbamBzLnfaCmWzqzvmmJEQev400rlRhctc4m4ONo+jIfxIrfYuh1VhwZQwnjBEifnXA7FYgPhSVF4IHYW/pBJuZYU6k8RJMV2dmfwLX+kn9opEtWY5iiKWigkSKIpaKAEooJrF7gAJJAA1JOgHqaQbmVN8dtC3ZTPdcIvUniegHM+AqJ7e9oiW5XDjeN8RnIPL4vuFQHaG1Ll9811yx8eA8AOA+VS5JHs4ThNSr6qnpX1J3f9pqC5CWmZJ94sAx8QsfnUwwWMW7bW4hlWEiqLmpz7Odv5WOHc6NLW5+L7S+sT5z1pKV3qbeP4XCnSz0lqtyw6IpAaWayHNhSRS0UAJFFLRQAlFEUUANMUfrLX8zf+t6r7b3aXG2cVfs4fvHellTdFm3bKCXDDlm0jwqwsWplGAJyMSQOOUqykgc4mYrSHtG5vFQtcK5cwttmy9CWA09RTTLg7Fb7N7SY9mtYe8ChZ7SqhslWdFZc5D8oAk1Zqfx2/wBJP77tabmEZ3VzbtqyTlZu+6zxygQBPmfKnWHwmUliSzEAEmOAJIAAAAGp+dJjlJMZ3LBexiEWMzNeVZ4ZmkCfU1S2K+lZiEzIlsBSqXmZZUBWytmJ1I5aVdjBRvEug5XZmGjFWDRIOUaEGRry86bDZ1giLeFQjq1tVXw94SflTTsVCeUadhsKyYMllVd473AqNnCq0QM0meHWu3sz+Da/00/tFN8JsrICFy2g2pWwIH/cfyC0/tWwqhRoFAA8gIH3UmY5O5lRNFJSJFmkmudtbb1nDLN1oPJRqzeQ/PhVe7e7d3b8rb+qt9Ae+R4ty8hSbRv4XAVcQ/SrLqTPbvbSzh5Wd5cH2VI0/mbgPxqudtdqL2KP1jQnJF0UfqfOuSxrEH9/r4VjcmzqcJw6lh1e15dWbhaJE8uPLXrHWtdb3JLBwR11YaHhljp+VbcAto4hRdndFobKYMdZ6SfkKk3nPKm3yEw+yr1xC6W3ZV4sBpp+PpWixfKMGUwVIII5EairOd3weGSWUJau5QBB31ljAkfEM0+OXxqBbf2eUvtkR1tuxNvOpWRx0B6Gapxtqefhsb48nGSVuXf3LV7P7YGJw63Bx4OOjjiPz9a6dVT2I22cNiMj6W7sAzyb7Lfl/tVqg1kTucxj8K8PVaWz1QtE0UVRoBRRRQAtFJRQAUsUlLQIKKKJoGFJRRNIAoNYs8CTUT277QLVqVs/WuOf2FPnzPl86LmejQqVpZYK5J8VjEtqWuMFUcSTFQXb/tGJlMMIH/UYa/0qeHmaiW1Ns3cQ2a65boPsr5LwFasHs97pgaaBjPw5oLAfaA5+RqHLodJhuFU6PrrO7+hqv4hrjFnJZieJkk09wOygdbxNpYlSwgEhoKk8jCtpx09C5AsopTdl7oUh2RgV0l1dXnTlMTwIime0b1xlzPckGCFGg1BnuciNNfHjU+56Wdz9MNF+bDbHogc7tsy6EdRImDqZI4T4fJtNE0lSbsVlVmLSikFbbYAXMROsRyHME/p4UA2SzsdhN7FwMzXrFxWVLjShtcGCzwIk+ULXZ7U397vsMZe4MtyxkEtrIKNHD3TqeRHSq9sY51cMrMpHNTBA6CPwqzbVxUthMGFV7qC5buXNRdMjOrMdS0Qfn0NZE7nO46nKlVVTe+3bnuVoFMFT7yzHXnmH5/OrS7E7e+kWMrH6y1Ct4iO6375ioR2zs27eKm0VzFQ1wKZVbnOPPjH6022Dtj6LiEuj3G0Yf5T7w8xxHp1pJ2Zs4qisZh8yWu6+xcYNLWuzdDKGUyCAQRzB1FZ1kOPejFoopKYhaKJopAFFJS0wCig0x2nti1h1zXXCjkOZ8Ao1NIqMXJ2irsemuJt3tZZwwIY5n5IvH+o8FHnUV2j2wxGKY2sIjKp5jVyPE8EH7muM2x7ands+9xFw5VS2e6rnSblw8T1ipb6Hs4fh0U7138lv8+hjtztdexMhjlT4F4f1H7XrXJtYdnOgPAmToIHHU+On3Vut4ZVuMl6VKyOfvA8DEnroBr1HGulice92Nyu5t2wcpB7wBBUgGeBiOPIdKjfc6JZaSUaSsuvL+zFsHaw2l36y5xCrBAghhoeMjryJ001xxB3jby7CLBXKvIT7rEcdeXgRy0YnELb/AIZJJGrHTUkkxzHEfLwktL99nMsZP74UXHCi27t/nZDu7tOARbXKJmefLp5Tr1pizEmTWNFSbcYKOwVlaTMwHUxWNEUFs3rdUaRpwYkd4/p1gUijKxB4HQx05MPuNDXFOpDSeMEAT1kg8aPfPIADxMAR6mgxmDrBg8qkXZDDjEX0s3nJtoGZEmAW4kD8fGuLvRllRJWAS3GORA5R114jhSJfaRcU99CDPPQ6GfOR8qa0MNaDqQcVo+TLBwl76YbuFOG3VhQVVojI6nTwnwHTWaiW29kph3FpLousRLRpluA6DjoDw11njXasdqnxl1bTlrNl+6TbmSxGmZ40E8h4VGMZgGw91luRKHQfFzB8AdD68OdW2ebg6c6dRxk7aXy7373Jx7OtvZ0OHc6oJtzzTmPQ/cfCpuKovZ+PazdW4nvKZHj1HqJFXTszaC37SXE4OJ8jzB8QdKcWeTxbCeFU8SO0v5HdFFFUeKFFEUUALSTRSUwIZ2p7dm07WrAGZdGc8AegHPz+6oPbxgu31bEszKWGczrl5x0rq9utjmziS/2LpLg9D9ofPX1qNzWGTdztcDh6KoqVP9S35k+u4F7jXsNbdMMltQ6Kik722ROd7kydK5ewuz12xiluOoNtFe4HUhkOVTEMPOl2LtRnsqy638HqBzuYc+8p65aa7bz2H/4d23GKUsqjgQ2jJl6iYjjrVGpCNROVG6V9Nfv3WuvcbbSff2VxA/iIRbv9Z/5dz1Ag+K1ysTjGeMx4CBGgj0/fSuveT6JaZG1v3kyunFbVswe91cwI6Vwahnq4ZJp2+FPT2+3QDW6zhS2ugHMnhWwFEHxv/wCIPj1rRexBbjw105Dnw4czSNm7exldKRCgk82J0PkK0MwAk8BqaaXtpKIywxJjny5CASSeXkaS7DwyHNA93kVYwQR6R5igx+KldR1Zvt4pWBPCOM6EAiZI6RzrU+IYmEGnxHh6elYpZyGWaRlyKI1ImQDr3j5VsCsf8i9B7x+Wi+mviKB5pSVnv2FW5lGWS7eHH16Dz++t2HZgcxI8hwHWSePT51rzKmnXWBqT49T5mkCs3HujoD3j5ty9PnQV2Hh7rSvAiROuhkQfvBrbavkDNoBqAAAJ04dYH6eFaEcRBEjlqZHr6D5Ckd5PToBwFA3G+44wtlrtxEzauwUFjwJMTr51OdomzYc2yj4zFuoBzDgCNIjgI6a+Iqv1aNR91WRsjbF3EYOcPkOKWEuM4AbLJhp56EGOHvaE1cTyuIqScZL4dun7voQHaWzLlh8l1crQGA4iDwg8+Y9KlPs829kuGw57twyk8n6ev4imfafZaWkm7iDdxTEEgagDmD04yJjyqN2S0goe+CMscZ4g/OKNmZZKOLwzUv35ac/YvkGlqB+yfbGIvWcSmLum5esYkoxJU5RlGgK6EZg1TsVkOIYtJS0UCCiiigDkdptijE4dk0zDvIejDh85iqcuoVJBEEGCOh4Gavk1W3tE2DkuC+g7tww/g/X1/EVE1zOg4Pi8svBls9vci2y9pNYvLcXip1HJgdCD4EV2G25hrU3MPbub0zk3pUpZJ4lB+FRtqSoudFUw8KjzP/fczvXSzFmJJJkk8STzrCaSg0jYStojVfv5Y0JJMACJ4Tz05VptYkltYyP7nmBJB6cz6Gt16zmESQQZBHEEcxWpDlEL3jJJJgAE6mSBpx4DWgwzzZuw3tYWYLQAgIBkhgAe7OkDL1nn41vtrwyCAJGZuY4nKD73XXTzrWXnh9Y0/wBCny/3NY27ctmnO06EmEXlpwzHXl91BgilHRDsIqd4nXmzcfny+6td3E6fAOpHeP8AKv5n5VozFj3e83xNwXj7q8vx86c28L8XeP7OvWgzpuWkTRbVm90QDxY+83r+xT8UTQKDLCKiLRQykGCII40UFi06wW0rlnNu3ZM65WymJHH9nxNJsnZz4m7urUM0SRI7o6nwqx9g9gLVmHvRdfjB9xT4Dn5mqSZ5uMxtCjG09exDdidkb+KOaMiHi7zrPHKOLfvWphj+zVjB4DEsq5nGHuku8E/w24cgPKuN7atv38JhsP8AR3a1nvEMyGDCLKrPQnWPCoJsr2q3G2di8LjHe41yyyWHiXLOCpVz0EzJ15VlUTl8VxGriNNo9ESP/D0pFvF9M1of+L/7VcIqof8AD5aG7xb6zvLa8dICueHnzq3hTZ5otFFFIAopaIpgY002ns5b9p7T8HEeR5EeIMH0p4RSUioycWmtyi9pYFrN1rb+8hIP6jwIg00qyPaLsDMgxCDVNLninI+h+4+FVwRWGSszvMFiViKKnz5mNFLFJUm6JTfF4fNE5iOGVTAPmacUMsiDzoJlHMrHMN0e6IY/AvuD+Y/a/DSnVnDsffP9I4A+EeFbrNgLoo/Uxpqad4TAvcMIpPATyEmBJ5a0zCqeX1TY3A8v3xrcMIxQvlOUECfEmPWujZwdu2dYuuOQ0troDLNzjjH6ikOKLmSQxHCdLYA5hefH7/GnYbqv9K0GNrBkiT3V6nTnGgrM4gLpbGvxHj6DlWOKcs3vFv1I1gctelSTYPYC7ehrs2rZ6++w8FPDzPyosRWrwpRzVXZESv3wAWdoHElj+ZrDs72jwL4gpiWdEjuPHczcs/MDxjXnVzf/AMbhPo7WGsq1tx3595o1Bz8ZB1BFUlsr2f2r23L2BuF7Vu21xlCmWZFKlRmb4lYHNBNZIw6nN4rjE6nppaL6kY7ONdGPsbpmN3fqFKSWJzQYjiCJnw869Xnwqse1nZ6xsbD2cbg7K73Dutsl5bPbuBkYuZ4yQAwiM1dvZHtLs4vZ9/EWoS9Ysu72nMlSqlgQftISOPzisjPEbvuJ7U8VgvoVy1i27xUvaVdXVgCFcAHQSYk6GSNeXn3b2zDh8Q9oqyZYgMdSCoKtPMEa6aa10cBtW7jMVbS8+d8RirJuO+pMHKF/lGY93hwFejtu9k8JjB/xFhLkcCQQwHQOsEAfKnsSVf7Du1GFsq+Gc7u/euBgzHuXIEKi8lYS0A8Z8KuoV5hwfs1x1+0b+Hs5redwkMAzBWIzKpIJGkA84q1PY12pxWIt3bGJV2+jwFusDPQ23J4sOXPrSYFlUUUUgMqKKKACkIpaKQGq/ZDKVIkEEEdQeIqme0mxThr7Wz7vFD1QzHy4VdRqNdt9g/SMPmUfWWpZY5j7S/LXzFTJXR6vDMV4FWz2loVKRSVmRWNYjtbmMUUtLFIZuwKIWh8xHILEk8hrwro38bKgaKvK2nlHfaNTJj9xXIFdLA4G7iWCWbcxxjhroS7H1+fOqRr1VFeqT0XU1XbgDawQI7qyF9epBka10Nkdmb+MaVXIhPvNIUfy/EfKpfsH2eW7cPfi4/HL9gfmx89Kl62wAABAGgA4RVqJ4eJ4vGOlHV9X9jh7C7HWMNDAZ7nxsNR/KOC/j413QKyigVZzlSrOpLNN3ZiarX2r7Au2ntbUwndvYYgXP81uYBPgMxU/5W8Ksw002ps9b9i5ZcSt221tvJlKn11pmMYba2OMdgXsXfq9/bXNlIbI3dcQeDQwHnXnbtTsK7snFvZz5s9jLmAKi5bvIVcRPANPPiop1gfaPj8Cv0e1dULZZkhkViTnaZLSfCAYAAFc3tZ20v7RNpsQEzWlZQyLlzBiDqOGhBqkgOx7O+1mDwaXjirG+feW7liEUlWXNMMxGTiD6V2cd7fMUzHd2LCJ0bO7RqNWzKJ15CqvoFOwz0b7F9om7spMxJNq7ct6mdAQ6gdAA4EeFTwD9fWoH7FsAbWyrZMfW3HuiJ0BIQT/APnPqKnoqGIKKKKAMqKKKBBRRFLQMSsWFZ0hFIZUvbjYO4v5lH1d2WHQN9pfz9ajUVdXaPYwxOHa3pm95D0YcPnw9apfF4Ng2UypUww5yOR9axSWp2PDMZ4tLK/iiNbmLEwozN0HLzPKnmGw7OQqqSx+yuuvpUj7PdgLl2GYbm2eo77eSn86sXZGwLOGWLSwebHVj5n9NPCmodScTxSFG6TzS6LZfMhuwfZwTDYk5R/01Ov9TcvIVO8FgUtIEtqFUclEf7+tOAKyisiVjmsRjKuId5v5cjGKWKKKZqCUUppKACkmlpCKAPJva2xkx+KXXu4i4Nf5zyroezvs7Zx2NGHxBdVe25U2yAc6w3MEHu5uXKm3brFrc2li3UQGvvHo0E+sT6069mWJCbWwhPA3cnq6PbH3sKsCR+27YtjD3sKLCKhNps4UAZgpVVZoGrHXXwqtPKrd/wAQVj6zCPHFLqz4hkIH3mqrfBEWUu65Wd0nlmUI34PPpSQHqnslu/oGG3UZNxbyxwjIPzmuwKhXsfvZtj4f/Kbq+guvEehFTUVIgooooAyooooAWikooGLSUTSUAasViAiFm4AT5+FQTHYybouPAcnumBpHKYqSbdxGY5BwGp8TyrithAeIB8wKlnqYWOSObmzsbP7Rcrog/EOHqOVdy24YSCCPCoCcA6GUOYc1b/5NdPBYh7eq6TxU8PLpTIq4eMtY6Euophg9rK+h7rfcfI0+mg0JRcXZhRRNFMkKKKKAErEmsjWjF3gltmPBVZj5AE/lQB5Z2RsRsZtJcODrdxDBj0XMxZvRQT6UnZ9GsbTsAiGtYtFIPVboGvyrueyXGAbZsk/8zeqPNrbsP7aTtps9Bt+5bViFfFWiTHum4UZojkCxjwqwLC9veFBwFl41TEAT0zowP9gqFWtkBuy7XOaY3eAnoclkwfEkfKpr7e959BtBR9Xv5uEkSDlItgTqeLcK4XZ3H27vZbF2hDPYzll5qGuK6P5DX/sNStgJN7CsaG2ayTJtX3BHQOFYek5zVkCqT/w+YlhexSQcht22JgwGDMBJ5GDw8KuwUmAUUs0UhGG9HWjfDrXlMXaN9V5Tb8v3PVm+HUUb0V5R31G+NKweX7nq7eitWIxIVSefKvK2+pN5RlGsPbmekjaB1mk3IrzcblJvKMpsWfU9JbkUm6HUV5u3ho3lGULPqekhZHUU7w2KZdJkdD+VeYt5Sm5RlJcc256st4pTz+dZb4dRXlHe0m8p2MPl+56v3o6ijejqK8o700m8NFg8v3PVxujqK53aDGhMJfbLvMtm4ci8WhDp615hNyk3lFheX7nd9kWA3m1rEsALIa70nIuUD1LD0mpN219ll6zcbGYe42JO+3rWyBvInMTIPfIPQAxyOtVkbRD5l6/7063p60yY0G9y3tpbEubeZbjYu0mDRzltWw29DcxeDgBbg4cwOQ1pe32xcJszY15MMmRsQ1u0Wkl372c52OsZUbThrVQZ6C00rFeX7lxew3s41jD3MRdUq2IICBtJtLMNl5SxMHoPGrO3o615QFw0u+PU0NB5fuer96OooryhvfOillDy/c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081" y="6206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405" y="2204864"/>
            <a:ext cx="198409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Bildschirmpräsentation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Leere Präsentation</vt:lpstr>
      <vt:lpstr>Klima-Bündnis Betriebe</vt:lpstr>
      <vt:lpstr>PowerPoint-Präsentation</vt:lpstr>
      <vt:lpstr>PowerPoint-Präsentation</vt:lpstr>
      <vt:lpstr>PowerPoint-Präsentation</vt:lpstr>
      <vt:lpstr>PowerPoint-Präsentation</vt:lpstr>
      <vt:lpstr>Projektablauf – 2</vt:lpstr>
      <vt:lpstr>Projektablauf – 3</vt:lpstr>
      <vt:lpstr>PowerPoint-Präsentation</vt:lpstr>
      <vt:lpstr>PowerPoint-Präsentation</vt:lpstr>
      <vt:lpstr>Beschaffung</vt:lpstr>
      <vt:lpstr>Klima-Bündnis Betriebe 2013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Monique Leffin</dc:creator>
  <cp:lastModifiedBy>Monique Leffin</cp:lastModifiedBy>
  <cp:revision>53</cp:revision>
  <cp:lastPrinted>2013-04-29T12:59:34Z</cp:lastPrinted>
  <dcterms:created xsi:type="dcterms:W3CDTF">2013-04-26T08:08:59Z</dcterms:created>
  <dcterms:modified xsi:type="dcterms:W3CDTF">2013-05-06T12:19:38Z</dcterms:modified>
</cp:coreProperties>
</file>